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4"/>
  </p:sldMasterIdLst>
  <p:notesMasterIdLst>
    <p:notesMasterId r:id="rId19"/>
  </p:notesMasterIdLst>
  <p:sldIdLst>
    <p:sldId id="256" r:id="rId5"/>
    <p:sldId id="271" r:id="rId6"/>
    <p:sldId id="272" r:id="rId7"/>
    <p:sldId id="260" r:id="rId8"/>
    <p:sldId id="261" r:id="rId9"/>
    <p:sldId id="266" r:id="rId10"/>
    <p:sldId id="262" r:id="rId11"/>
    <p:sldId id="263" r:id="rId12"/>
    <p:sldId id="264" r:id="rId13"/>
    <p:sldId id="268" r:id="rId14"/>
    <p:sldId id="269" r:id="rId15"/>
    <p:sldId id="273" r:id="rId16"/>
    <p:sldId id="265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9680E-0F0C-4B5E-B265-25473BDA4452}" v="30" dt="2019-05-16T13:51:47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8311-6712-468C-9223-AE76D64C6470}" type="datetimeFigureOut">
              <a:rPr lang="nl-NL" smtClean="0"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A8DD2-BDB9-4242-9FF1-3D86481232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61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DA400-B492-469D-A5C2-F2862BDBCD0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7A10-07D8-4879-9A40-800B106F4874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6DB0-3B90-4A1A-882F-561E2B502B84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C21C-635B-46B5-93FF-67C2BD88E787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92A9-2DE3-4307-8924-A72ED0A0E08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48CC-0EC2-42D8-A72F-3B5DA92C9EC2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AAA9-D9A1-4FCF-9A38-7D7B9C3A982B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AFD2E-04DF-451F-8FA9-55BC1AB2546D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5EBC49C-ED62-4CD6-88A2-768A929968A8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EA801-83D5-42EA-9123-9687DE204F78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67B3-284A-416D-BD81-72C78FF8765F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6AF1C-A044-40EC-8D8C-164BAF86CC4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A972-E0E2-4644-A246-110C758CCD5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E59D1-2986-4FC8-BE88-6B29744DE47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C6752-A6F8-4CEB-AAD9-637DF9267F16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CC274-A4B8-4512-B160-E5F5EAC7ACB9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72F1-0AFF-4580-BC6B-C6C6A256B0E1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D576-D417-49C5-92F1-F03A47E245D3}" type="datetime1">
              <a:rPr lang="en-US" smtClean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fXQTeS8f9w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rtstichting.nl/hart-en-vaatziekten/bouw-en-werking-har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po.nl/bloedsomloop/12-12-2011/WO_NTR_42658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tm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biodesk.nl/bloed/puzzel2-hart.sw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19298" r="20514"/>
          <a:stretch/>
        </p:blipFill>
        <p:spPr>
          <a:xfrm>
            <a:off x="7550980" y="10"/>
            <a:ext cx="4637843" cy="685799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Picture 15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2"/>
            <a:ext cx="7767872" cy="225365"/>
          </a:xfrm>
          <a:prstGeom prst="rect">
            <a:avLst/>
          </a:prstGeom>
        </p:spPr>
      </p:pic>
      <p:sp>
        <p:nvSpPr>
          <p:cNvPr id="18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786817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6752110" cy="1373070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nl-NL" sz="3800" dirty="0"/>
              <a:t>GZK 4</a:t>
            </a:r>
            <a:br>
              <a:rPr lang="nl-NL" sz="3800" dirty="0"/>
            </a:br>
            <a:r>
              <a:rPr lang="nl-NL" sz="3800" dirty="0"/>
              <a:t>Les 1</a:t>
            </a:r>
            <a:br>
              <a:rPr lang="nl-NL" sz="3800" dirty="0"/>
            </a:br>
            <a:r>
              <a:rPr lang="nl-NL" sz="3800" dirty="0"/>
              <a:t>Bouw en functie van het hart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0322" y="4394041"/>
            <a:ext cx="6752109" cy="11176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nl-NL" dirty="0"/>
              <a:t>GZK 4: Circulatie </a:t>
            </a:r>
            <a:r>
              <a:rPr lang="nl-NL"/>
              <a:t>en ademhaling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0099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werking van het hart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Werking van het hart</a:t>
            </a:r>
            <a:endParaRPr lang="nl-NL" dirty="0"/>
          </a:p>
          <a:p>
            <a:r>
              <a:rPr lang="nl-NL" dirty="0"/>
              <a:t>Samentrekken van de spieren van de boezems (diastole)</a:t>
            </a:r>
          </a:p>
          <a:p>
            <a:r>
              <a:rPr lang="nl-NL" dirty="0"/>
              <a:t>Samentrekken van de spieren van de kamers (systole)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08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Het prikkelgeleidingssysteem van het hart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20" y="2088754"/>
            <a:ext cx="7510360" cy="502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5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https://www.hartstichting.nl/hart-en-vaatziekten/bouw-en-werking-hart</a:t>
            </a:r>
            <a:r>
              <a:rPr lang="nl-NL" dirty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63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Zie opdrachtenstencils van de docent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67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maandag!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Les 2: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Huiswerk: opdrachtenstencil les 1+1b!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106A0-11FB-4396-91F3-B766F8FA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kun je de informatie over de lessen vinden?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7608F6-588F-4DF2-BFD5-105AC4F6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de planning vinden jullie de onderwerpen welke we gaan behandelen de komende 5 weken.</a:t>
            </a:r>
          </a:p>
          <a:p>
            <a:r>
              <a:rPr lang="nl-NL" dirty="0"/>
              <a:t>Toets is op vrijdag 11 oktober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356397B-26EF-4632-A94E-2DE70A18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1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na te denken! Schrijf eens op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heeft kennis van het hart met het beroep van een Maatschappelijk Verzorgende te maken?</a:t>
            </a:r>
          </a:p>
          <a:p>
            <a:endParaRPr lang="nl-NL" dirty="0"/>
          </a:p>
          <a:p>
            <a:r>
              <a:rPr lang="nl-NL" dirty="0"/>
              <a:t>Bekijk het hart eens wat op tafel staat. Wat weet je al?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 behandelen vandaag: </a:t>
            </a:r>
            <a:br>
              <a:rPr lang="nl-NL" dirty="0"/>
            </a:br>
            <a:r>
              <a:rPr lang="nl-NL" dirty="0"/>
              <a:t>Bouw en functies van het hart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Hart</a:t>
            </a:r>
          </a:p>
          <a:p>
            <a:r>
              <a:rPr lang="nl-NL" dirty="0"/>
              <a:t>Hartwand</a:t>
            </a:r>
          </a:p>
          <a:p>
            <a:r>
              <a:rPr lang="nl-NL" dirty="0"/>
              <a:t>Anatomie van het hart</a:t>
            </a:r>
          </a:p>
          <a:p>
            <a:r>
              <a:rPr lang="nl-NL" dirty="0"/>
              <a:t>Kransvaten</a:t>
            </a:r>
          </a:p>
          <a:p>
            <a:r>
              <a:rPr lang="nl-NL" dirty="0"/>
              <a:t>Pompfunctie van het hart</a:t>
            </a:r>
          </a:p>
          <a:p>
            <a:r>
              <a:rPr lang="nl-NL" dirty="0"/>
              <a:t>Het prikkelgeleidingssysteem van het hart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Hart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869" y="1668778"/>
            <a:ext cx="10042722" cy="4267409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Waar denk je aan bij het hart?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cxnSp>
        <p:nvCxnSpPr>
          <p:cNvPr id="14" name="Rechte verbindingslijn 13"/>
          <p:cNvCxnSpPr/>
          <p:nvPr/>
        </p:nvCxnSpPr>
        <p:spPr>
          <a:xfrm flipV="1">
            <a:off x="5320665" y="2080260"/>
            <a:ext cx="0" cy="115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H="1">
            <a:off x="1725930" y="4056521"/>
            <a:ext cx="2171700" cy="3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6743700" y="4059658"/>
            <a:ext cx="2011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 flipH="1" flipV="1">
            <a:off x="3246120" y="2754630"/>
            <a:ext cx="1068307" cy="724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6326903" y="2606040"/>
            <a:ext cx="1224078" cy="872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>
            <a:off x="2811780" y="4634400"/>
            <a:ext cx="1502647" cy="799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>
            <a:off x="5320665" y="4873766"/>
            <a:ext cx="0" cy="772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>
            <a:off x="6326903" y="4634400"/>
            <a:ext cx="1422637" cy="799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Hart 28"/>
          <p:cNvSpPr/>
          <p:nvPr/>
        </p:nvSpPr>
        <p:spPr>
          <a:xfrm>
            <a:off x="3705967" y="2659768"/>
            <a:ext cx="3229394" cy="264389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800" dirty="0"/>
              <a:t>Hart</a:t>
            </a:r>
          </a:p>
        </p:txBody>
      </p:sp>
      <p:sp>
        <p:nvSpPr>
          <p:cNvPr id="30" name="Hart 29"/>
          <p:cNvSpPr/>
          <p:nvPr/>
        </p:nvSpPr>
        <p:spPr>
          <a:xfrm>
            <a:off x="9757611" y="4873766"/>
            <a:ext cx="2125995" cy="169547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hlinkClick r:id="rId2"/>
              </a:rPr>
              <a:t>Filmpje hart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786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361" y="2081704"/>
            <a:ext cx="3687060" cy="459831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bouw van het hart (schematisch)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03512" y="1878514"/>
            <a:ext cx="8229600" cy="4572000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Ligging</a:t>
            </a:r>
          </a:p>
          <a:p>
            <a:r>
              <a:rPr lang="nl-NL" dirty="0"/>
              <a:t>Twee harthelften</a:t>
            </a:r>
          </a:p>
          <a:p>
            <a:r>
              <a:rPr lang="nl-NL" dirty="0"/>
              <a:t>Kamer en boezem</a:t>
            </a:r>
          </a:p>
          <a:p>
            <a:r>
              <a:rPr lang="nl-NL" dirty="0"/>
              <a:t>Hartkleppen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1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250" y="2471739"/>
            <a:ext cx="5906243" cy="2828924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nl-NL"/>
              <a:t>De hartwand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2" y="2336873"/>
            <a:ext cx="4931045" cy="3599316"/>
          </a:xfrm>
        </p:spPr>
        <p:txBody>
          <a:bodyPr>
            <a:normAutofit/>
          </a:bodyPr>
          <a:lstStyle/>
          <a:p>
            <a:r>
              <a:rPr lang="nl-NL" sz="2000" dirty="0"/>
              <a:t>Hart is een hol orgaan, de wand bestaat uit 3 lagen:</a:t>
            </a:r>
          </a:p>
          <a:p>
            <a:pPr marL="0" indent="0">
              <a:buNone/>
            </a:pPr>
            <a:r>
              <a:rPr lang="nl-NL" sz="2000" dirty="0"/>
              <a:t>	Lagen van de hartwand: </a:t>
            </a:r>
            <a:br>
              <a:rPr lang="nl-NL" sz="2000" dirty="0"/>
            </a:br>
            <a:r>
              <a:rPr lang="nl-NL" sz="2000" dirty="0"/>
              <a:t>	(van binnen naar buiten)</a:t>
            </a:r>
          </a:p>
          <a:p>
            <a:pPr marL="0" indent="0">
              <a:buNone/>
            </a:pPr>
            <a:endParaRPr lang="nl-NL" sz="2000" dirty="0"/>
          </a:p>
          <a:p>
            <a:pPr lvl="2"/>
            <a:r>
              <a:rPr lang="nl-NL" sz="2000" dirty="0"/>
              <a:t>Hartvlies </a:t>
            </a:r>
          </a:p>
          <a:p>
            <a:pPr lvl="2"/>
            <a:r>
              <a:rPr lang="nl-NL" sz="2000" dirty="0"/>
              <a:t>Hartspier</a:t>
            </a:r>
          </a:p>
          <a:p>
            <a:pPr lvl="2"/>
            <a:r>
              <a:rPr lang="nl-NL" sz="2000" dirty="0"/>
              <a:t>Hartzakje </a:t>
            </a:r>
          </a:p>
          <a:p>
            <a:endParaRPr lang="nl-NL" sz="200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>
            <a:normAutofit/>
          </a:bodyPr>
          <a:lstStyle/>
          <a:p>
            <a:fld id="{6D22F896-40B5-4ADD-8801-0D06FADFA095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5880558" y="5433758"/>
            <a:ext cx="5320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i="1" dirty="0">
                <a:latin typeface="Arial" panose="020B0604020202020204" pitchFamily="34" charset="0"/>
              </a:rPr>
              <a:t>2 = hartvlies; 3 = hartspierweefsel; 4 = hartzakje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296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5992" y="640080"/>
            <a:ext cx="3140675" cy="5577840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r>
              <a:rPr lang="nl-NL" dirty="0"/>
              <a:t>Anatomie van het hart: buitenkant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3"/>
            <a:ext cx="6423211" cy="3599316"/>
          </a:xfrm>
        </p:spPr>
        <p:txBody>
          <a:bodyPr>
            <a:normAutofit/>
          </a:bodyPr>
          <a:lstStyle/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  <a:p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0900372" y="6310314"/>
            <a:ext cx="914400" cy="365122"/>
          </a:xfrm>
        </p:spPr>
        <p:txBody>
          <a:bodyPr>
            <a:normAutofit/>
          </a:bodyPr>
          <a:lstStyle/>
          <a:p>
            <a:fld id="{6D22F896-40B5-4ADD-8801-0D06FADFA095}" type="slidenum">
              <a:rPr lang="en-US" sz="1050" smtClean="0">
                <a:solidFill>
                  <a:prstClr val="white">
                    <a:tint val="75000"/>
                  </a:prstClr>
                </a:solidFill>
              </a:rPr>
              <a:pPr/>
              <a:t>8</a:t>
            </a:fld>
            <a:endParaRPr lang="en-US" sz="1050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Afbeelding 5" descr="Schermopnam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839" y="1970239"/>
            <a:ext cx="6752153" cy="469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40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1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sp>
        <p:nvSpPr>
          <p:cNvPr id="24" name="Rectangle 1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6" name="Picture 17"/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>
            <a:normAutofit/>
          </a:bodyPr>
          <a:lstStyle/>
          <a:p>
            <a:r>
              <a:rPr lang="nl-NL" sz="2400"/>
              <a:t>Anatomie van het hart: binnenkant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0321" y="2336873"/>
            <a:ext cx="3656289" cy="3599316"/>
          </a:xfrm>
        </p:spPr>
        <p:txBody>
          <a:bodyPr>
            <a:normAutofit/>
          </a:bodyPr>
          <a:lstStyle/>
          <a:p>
            <a:r>
              <a:rPr lang="nl-NL" sz="1400"/>
              <a:t>Oefenen: </a:t>
            </a:r>
            <a:r>
              <a:rPr lang="nl-NL" sz="1400">
                <a:hlinkClick r:id="rId4"/>
              </a:rPr>
              <a:t>http://www.biodesk.nl/bloed/puzzel2-hart.swf</a:t>
            </a:r>
            <a:r>
              <a:rPr lang="nl-NL" sz="1400"/>
              <a:t> </a:t>
            </a:r>
          </a:p>
          <a:p>
            <a:endParaRPr lang="nl-NL" sz="14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0900372" y="6310314"/>
            <a:ext cx="914400" cy="365122"/>
          </a:xfrm>
        </p:spPr>
        <p:txBody>
          <a:bodyPr>
            <a:normAutofit/>
          </a:bodyPr>
          <a:lstStyle/>
          <a:p>
            <a:fld id="{6D22F896-40B5-4ADD-8801-0D06FADFA095}" type="slidenum">
              <a:rPr lang="en-US" sz="1050" smtClean="0">
                <a:solidFill>
                  <a:prstClr val="white">
                    <a:tint val="75000"/>
                  </a:prstClr>
                </a:solidFill>
              </a:rPr>
              <a:pPr/>
              <a:t>9</a:t>
            </a:fld>
            <a:endParaRPr lang="en-US" sz="1050">
              <a:solidFill>
                <a:prstClr val="white">
                  <a:tint val="75000"/>
                </a:prstClr>
              </a:solidFill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BB8C3892-E551-45F3-B774-87DC7C66F5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0249" y="-4648"/>
            <a:ext cx="4756030" cy="702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3360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a1904302054a6e661286969f33520c1d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c21d1a21bff9812b2ffe0ab55a85db06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76441E-28D0-4585-A40E-8107AE8AC8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4F9713-3C9B-4E74-9E98-49EBCED230C4}">
  <ds:schemaRefs>
    <ds:schemaRef ds:uri="0bfbde32-856c-4dfd-bc38-4322d606c32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69eb86d-0fb8-4364-bb17-d27f6b2029d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47FDFB-DA27-4713-85CC-040ECE3496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2804</TotalTime>
  <Words>290</Words>
  <Application>Microsoft Office PowerPoint</Application>
  <PresentationFormat>Breedbeeld</PresentationFormat>
  <Paragraphs>68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Berlijn</vt:lpstr>
      <vt:lpstr>GZK 4 Les 1 Bouw en functie van het hart </vt:lpstr>
      <vt:lpstr>Waar kun je de informatie over de lessen vinden?</vt:lpstr>
      <vt:lpstr>Om na te denken! Schrijf eens op</vt:lpstr>
      <vt:lpstr>We behandelen vandaag:  Bouw en functies van het hart </vt:lpstr>
      <vt:lpstr>Hart </vt:lpstr>
      <vt:lpstr>De bouw van het hart (schematisch)</vt:lpstr>
      <vt:lpstr>De hartwand</vt:lpstr>
      <vt:lpstr>Anatomie van het hart: buitenkant</vt:lpstr>
      <vt:lpstr>Anatomie van het hart: binnenkant</vt:lpstr>
      <vt:lpstr>De werking van het hart</vt:lpstr>
      <vt:lpstr>Het prikkelgeleidingssysteem van het hart</vt:lpstr>
      <vt:lpstr>filmpje</vt:lpstr>
      <vt:lpstr>Opdrachten </vt:lpstr>
      <vt:lpstr>Volgende week maandag!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GZK</dc:title>
  <dc:creator>Myream van Hinte</dc:creator>
  <cp:lastModifiedBy>Femke van der Wal</cp:lastModifiedBy>
  <cp:revision>34</cp:revision>
  <dcterms:created xsi:type="dcterms:W3CDTF">2017-05-08T12:13:34Z</dcterms:created>
  <dcterms:modified xsi:type="dcterms:W3CDTF">2020-10-29T10:27:27Z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